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mp" ContentType="image/jpe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9"/>
  </p:notesMasterIdLst>
  <p:sldIdLst>
    <p:sldId id="265" r:id="rId2"/>
    <p:sldId id="257" r:id="rId3"/>
    <p:sldId id="285" r:id="rId4"/>
    <p:sldId id="258" r:id="rId5"/>
    <p:sldId id="259" r:id="rId6"/>
    <p:sldId id="260" r:id="rId7"/>
    <p:sldId id="267" r:id="rId8"/>
    <p:sldId id="266" r:id="rId9"/>
    <p:sldId id="269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61" r:id="rId25"/>
    <p:sldId id="262" r:id="rId26"/>
    <p:sldId id="263" r:id="rId27"/>
    <p:sldId id="264" r:id="rId28"/>
  </p:sldIdLst>
  <p:sldSz cx="14630400" cy="8229600"/>
  <p:notesSz cx="8229600" cy="14630400"/>
  <p:embeddedFontLst>
    <p:embeddedFont>
      <p:font typeface="Tomorrow" panose="020B0604020202020204" charset="0"/>
      <p:regular r:id="rId30"/>
    </p:embeddedFont>
    <p:embeddedFont>
      <p:font typeface="Tomorrow Semi Bold" panose="020B0604020202020204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m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414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1BFB-937F-BFFC-2C36-486D49C69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969CE-5226-AF91-D5AE-4AF9DF58C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60B29-CC28-8B29-D467-5A26791E9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1898E-7B91-43DB-8781-04590D4D9132}" type="datetimeFigureOut">
              <a:rPr lang="en-IN" smtClean="0"/>
              <a:t>03-06-2025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C9C21-00C8-9828-4934-7578F01E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20AE1-650F-4116-6293-4FDBAD27F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9EAC4-41EE-493C-9869-A553F925CD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7292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8">
            <a:extLst>
              <a:ext uri="{FF2B5EF4-FFF2-40B4-BE49-F238E27FC236}">
                <a16:creationId xmlns:a16="http://schemas.microsoft.com/office/drawing/2014/main" id="{944196E8-45D7-E506-E26C-C4B4D6DE46F0}"/>
              </a:ext>
            </a:extLst>
          </p:cNvPr>
          <p:cNvPicPr/>
          <p:nvPr/>
        </p:nvPicPr>
        <p:blipFill>
          <a:blip r:embed="rId2"/>
          <a:srcRect t="8783" b="8783"/>
          <a:stretch/>
        </p:blipFill>
        <p:spPr>
          <a:xfrm>
            <a:off x="1821304" y="1291380"/>
            <a:ext cx="1590272" cy="1520952"/>
          </a:xfrm>
          <a:prstGeom prst="rect">
            <a:avLst/>
          </a:prstGeom>
        </p:spPr>
      </p:pic>
      <p:sp>
        <p:nvSpPr>
          <p:cNvPr id="3" name="object 2">
            <a:extLst>
              <a:ext uri="{FF2B5EF4-FFF2-40B4-BE49-F238E27FC236}">
                <a16:creationId xmlns:a16="http://schemas.microsoft.com/office/drawing/2014/main" id="{7865F7A0-19BB-BCD0-4E44-8531662E9A9D}"/>
              </a:ext>
            </a:extLst>
          </p:cNvPr>
          <p:cNvSpPr txBox="1">
            <a:spLocks/>
          </p:cNvSpPr>
          <p:nvPr/>
        </p:nvSpPr>
        <p:spPr>
          <a:xfrm>
            <a:off x="2784048" y="1368174"/>
            <a:ext cx="8236488" cy="998350"/>
          </a:xfrm>
          <a:prstGeom prst="rect">
            <a:avLst/>
          </a:prstGeom>
        </p:spPr>
        <p:txBody>
          <a:bodyPr vert="horz" wrap="square" lIns="0" tIns="53975" rIns="0" bIns="0" rtlCol="0" anchor="b">
            <a:spAutoFit/>
          </a:bodyPr>
          <a:lstStyle>
            <a:defPPr>
              <a:defRPr lang="en-US"/>
            </a:defPPr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455" marR="330200">
              <a:lnSpc>
                <a:spcPct val="100000"/>
              </a:lnSpc>
              <a:spcBef>
                <a:spcPts val="425"/>
              </a:spcBef>
            </a:pPr>
            <a:r>
              <a:rPr lang="en-US" sz="2400" b="1" spc="-25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GHOUSIA COLLEGE OF ENGINEERING (GCE) </a:t>
            </a:r>
          </a:p>
          <a:p>
            <a:pPr marL="338455" marR="330200">
              <a:lnSpc>
                <a:spcPct val="100000"/>
              </a:lnSpc>
              <a:spcBef>
                <a:spcPts val="425"/>
              </a:spcBef>
            </a:pPr>
            <a:r>
              <a:rPr lang="en-US" sz="2400" b="1" spc="-25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RAMANAGAR</a:t>
            </a:r>
            <a:b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984C9E75-A66A-3946-D025-87E0BB905A50}"/>
              </a:ext>
            </a:extLst>
          </p:cNvPr>
          <p:cNvSpPr txBox="1">
            <a:spLocks/>
          </p:cNvSpPr>
          <p:nvPr/>
        </p:nvSpPr>
        <p:spPr>
          <a:xfrm>
            <a:off x="1959278" y="3364942"/>
            <a:ext cx="9886028" cy="738919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>
            <a:defPPr>
              <a:defRPr lang="en-US"/>
            </a:defPPr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spcBef>
                <a:spcPts val="509"/>
              </a:spcBef>
            </a:pPr>
            <a:r>
              <a:rPr lang="en-IN" sz="2000" b="1" spc="-5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Seminar On</a:t>
            </a:r>
          </a:p>
          <a:p>
            <a:pPr marL="12700">
              <a:spcBef>
                <a:spcPts val="509"/>
              </a:spcBef>
            </a:pPr>
            <a:r>
              <a:rPr lang="en-IN" dirty="0"/>
              <a:t>Charity Jet donation platform</a:t>
            </a:r>
            <a:endParaRPr lang="en-IN" b="1" spc="-5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9694D-B0FC-E420-F101-73A1EA73B3A8}"/>
              </a:ext>
            </a:extLst>
          </p:cNvPr>
          <p:cNvSpPr txBox="1"/>
          <p:nvPr/>
        </p:nvSpPr>
        <p:spPr>
          <a:xfrm>
            <a:off x="4017254" y="2297041"/>
            <a:ext cx="63976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</a:rPr>
              <a:t>Anudip foundation for social </a:t>
            </a:r>
            <a:r>
              <a:rPr lang="en-IN" sz="3200" dirty="0" err="1">
                <a:solidFill>
                  <a:srgbClr val="FF0000"/>
                </a:solidFill>
              </a:rPr>
              <a:t>wellfair</a:t>
            </a:r>
            <a:endParaRPr lang="en-IN" sz="3200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841455-3D5C-568F-84BD-DC80E272A7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1640" y="1438171"/>
            <a:ext cx="2316680" cy="13673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BF76E3-BDD2-622B-03ED-66201FA2D6F0}"/>
              </a:ext>
            </a:extLst>
          </p:cNvPr>
          <p:cNvSpPr txBox="1"/>
          <p:nvPr/>
        </p:nvSpPr>
        <p:spPr>
          <a:xfrm>
            <a:off x="2125630" y="5007054"/>
            <a:ext cx="281378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600" b="1" dirty="0"/>
              <a:t>UNDER GUIDANCE </a:t>
            </a:r>
          </a:p>
          <a:p>
            <a:r>
              <a:rPr lang="en-IN" sz="2400" dirty="0"/>
              <a:t>VANISHA NAGESH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A8FAE5-B79C-2DE2-4370-F58FA0BE5DB0}"/>
              </a:ext>
            </a:extLst>
          </p:cNvPr>
          <p:cNvSpPr txBox="1"/>
          <p:nvPr/>
        </p:nvSpPr>
        <p:spPr>
          <a:xfrm>
            <a:off x="8473700" y="5007054"/>
            <a:ext cx="3392275" cy="17235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600" b="1" dirty="0"/>
              <a:t>Submitted by</a:t>
            </a:r>
          </a:p>
          <a:p>
            <a:r>
              <a:rPr lang="en-IN" sz="2000" dirty="0"/>
              <a:t>Misba Kounain(1GC21CS047)</a:t>
            </a:r>
            <a:endParaRPr lang="en-IN" sz="2000" b="1" dirty="0"/>
          </a:p>
          <a:p>
            <a:r>
              <a:rPr lang="en-IN" sz="2000" dirty="0"/>
              <a:t>Mehek Begum(1GC21EE005)</a:t>
            </a:r>
          </a:p>
          <a:p>
            <a:r>
              <a:rPr lang="en-IN" sz="2000" dirty="0"/>
              <a:t>Afsha </a:t>
            </a:r>
            <a:r>
              <a:rPr lang="en-IN" sz="2000" dirty="0" err="1"/>
              <a:t>Tehreen</a:t>
            </a:r>
            <a:r>
              <a:rPr lang="en-IN" sz="2000" dirty="0"/>
              <a:t> (1GC22EE400)</a:t>
            </a:r>
          </a:p>
          <a:p>
            <a:r>
              <a:rPr lang="en-IN" sz="2000" dirty="0"/>
              <a:t>Mohammed Saif(1GC21EE007)</a:t>
            </a:r>
          </a:p>
        </p:txBody>
      </p:sp>
    </p:spTree>
    <p:extLst>
      <p:ext uri="{BB962C8B-B14F-4D97-AF65-F5344CB8AC3E}">
        <p14:creationId xmlns:p14="http://schemas.microsoft.com/office/powerpoint/2010/main" val="746481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AABF7C-9BA8-60C9-7787-500EFD11C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967" y="1391618"/>
            <a:ext cx="13732375" cy="67111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DD6469-F4C1-6FB5-B10E-0186745EEC49}"/>
              </a:ext>
            </a:extLst>
          </p:cNvPr>
          <p:cNvSpPr txBox="1"/>
          <p:nvPr/>
        </p:nvSpPr>
        <p:spPr>
          <a:xfrm>
            <a:off x="495546" y="365760"/>
            <a:ext cx="3572581" cy="5724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120" dirty="0"/>
              <a:t>HOME PAGE DISPLAY</a:t>
            </a:r>
          </a:p>
        </p:txBody>
      </p:sp>
    </p:spTree>
    <p:extLst>
      <p:ext uri="{BB962C8B-B14F-4D97-AF65-F5344CB8AC3E}">
        <p14:creationId xmlns:p14="http://schemas.microsoft.com/office/powerpoint/2010/main" val="46731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5E8912F-2C3C-2156-64B0-1C649E68C32D}"/>
              </a:ext>
            </a:extLst>
          </p:cNvPr>
          <p:cNvSpPr txBox="1"/>
          <p:nvPr/>
        </p:nvSpPr>
        <p:spPr>
          <a:xfrm>
            <a:off x="696124" y="613532"/>
            <a:ext cx="10276676" cy="5152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32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About Us Page</a:t>
            </a:r>
          </a:p>
          <a:p>
            <a:pPr>
              <a:buNone/>
            </a:pPr>
            <a:endParaRPr lang="en-US" sz="432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None/>
            </a:pPr>
            <a:endParaRPr lang="en-US" sz="432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None/>
            </a:pPr>
            <a:endParaRPr lang="en-US" sz="432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Services provided:</a:t>
            </a: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12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Pure Food &amp; Water</a:t>
            </a:r>
            <a:endParaRPr lang="en-US" sz="312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12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Health &amp; Medicine</a:t>
            </a:r>
            <a:endParaRPr lang="en-US" sz="312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91540" lvl="1" indent="-342900">
              <a:buFont typeface="Arial" panose="020B0604020202020204" pitchFamily="34" charset="0"/>
              <a:buChar char="•"/>
            </a:pPr>
            <a:r>
              <a:rPr lang="en-US" sz="312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Education</a:t>
            </a:r>
            <a:endParaRPr lang="en-US" sz="312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Mission statement &amp; global reach</a:t>
            </a:r>
          </a:p>
        </p:txBody>
      </p:sp>
    </p:spTree>
    <p:extLst>
      <p:ext uri="{BB962C8B-B14F-4D97-AF65-F5344CB8AC3E}">
        <p14:creationId xmlns:p14="http://schemas.microsoft.com/office/powerpoint/2010/main" val="318108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C43674-0D40-39BC-4BFE-A7B5F074C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79" y="1345054"/>
            <a:ext cx="14116642" cy="6801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4A3A26E-AC6E-6691-D584-0ECFEF32527A}"/>
              </a:ext>
            </a:extLst>
          </p:cNvPr>
          <p:cNvSpPr txBox="1"/>
          <p:nvPr/>
        </p:nvSpPr>
        <p:spPr>
          <a:xfrm>
            <a:off x="389358" y="401158"/>
            <a:ext cx="4286812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120" dirty="0"/>
              <a:t>ABOUT US PAGE</a:t>
            </a:r>
          </a:p>
        </p:txBody>
      </p:sp>
    </p:spTree>
    <p:extLst>
      <p:ext uri="{BB962C8B-B14F-4D97-AF65-F5344CB8AC3E}">
        <p14:creationId xmlns:p14="http://schemas.microsoft.com/office/powerpoint/2010/main" val="165621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564BB00-E250-761E-9F6D-79BA6125BE1B}"/>
              </a:ext>
            </a:extLst>
          </p:cNvPr>
          <p:cNvSpPr txBox="1"/>
          <p:nvPr/>
        </p:nvSpPr>
        <p:spPr>
          <a:xfrm>
            <a:off x="719722" y="731521"/>
            <a:ext cx="10253078" cy="35271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32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Donate Page</a:t>
            </a:r>
          </a:p>
          <a:p>
            <a:pPr>
              <a:buNone/>
            </a:pPr>
            <a:endParaRPr lang="en-US" sz="432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None/>
            </a:pPr>
            <a:endParaRPr lang="en-US" sz="432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Emotional messaging to inspire giving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Direct </a:t>
            </a:r>
            <a:r>
              <a:rPr lang="en-US" sz="31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Razorpay</a:t>
            </a: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"Donate Now" button leading to secure payment gateway</a:t>
            </a:r>
          </a:p>
        </p:txBody>
      </p:sp>
    </p:spTree>
    <p:extLst>
      <p:ext uri="{BB962C8B-B14F-4D97-AF65-F5344CB8AC3E}">
        <p14:creationId xmlns:p14="http://schemas.microsoft.com/office/powerpoint/2010/main" val="3045169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B7A7BA-BC6E-1F7A-A514-E5D779205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243" y="1333253"/>
            <a:ext cx="14027914" cy="66264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522648-D25C-FC1A-C84D-B9A6FD10D461}"/>
              </a:ext>
            </a:extLst>
          </p:cNvPr>
          <p:cNvSpPr txBox="1"/>
          <p:nvPr/>
        </p:nvSpPr>
        <p:spPr>
          <a:xfrm>
            <a:off x="301245" y="401158"/>
            <a:ext cx="2782538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120" b="1" dirty="0"/>
              <a:t>Donate Page</a:t>
            </a:r>
          </a:p>
          <a:p>
            <a:endParaRPr lang="en-IN" sz="2160" dirty="0"/>
          </a:p>
        </p:txBody>
      </p:sp>
    </p:spTree>
    <p:extLst>
      <p:ext uri="{BB962C8B-B14F-4D97-AF65-F5344CB8AC3E}">
        <p14:creationId xmlns:p14="http://schemas.microsoft.com/office/powerpoint/2010/main" val="3885752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543C77-B792-CE17-BBD8-DB1998AF0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765" y="1404046"/>
            <a:ext cx="13649137" cy="65533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27FEB0-A46F-D2C4-AD09-4EFB3194D986}"/>
              </a:ext>
            </a:extLst>
          </p:cNvPr>
          <p:cNvSpPr txBox="1"/>
          <p:nvPr/>
        </p:nvSpPr>
        <p:spPr>
          <a:xfrm>
            <a:off x="306764" y="448351"/>
            <a:ext cx="6565900" cy="5724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120" dirty="0"/>
              <a:t>DO CLICKING ON THE DONATE BUTTON</a:t>
            </a:r>
          </a:p>
        </p:txBody>
      </p:sp>
    </p:spTree>
    <p:extLst>
      <p:ext uri="{BB962C8B-B14F-4D97-AF65-F5344CB8AC3E}">
        <p14:creationId xmlns:p14="http://schemas.microsoft.com/office/powerpoint/2010/main" val="1246751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C0C1D5-C04C-FCF8-90C9-F48EF6037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21" y="1168073"/>
            <a:ext cx="12631492" cy="70014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BF82D8-3E0F-FE1F-2EF6-52907B838A7A}"/>
              </a:ext>
            </a:extLst>
          </p:cNvPr>
          <p:cNvSpPr txBox="1"/>
          <p:nvPr/>
        </p:nvSpPr>
        <p:spPr>
          <a:xfrm>
            <a:off x="578136" y="577141"/>
            <a:ext cx="7154266" cy="5724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120" dirty="0"/>
              <a:t>REDRIECTING THE DONATE PAYMENT PAGE</a:t>
            </a:r>
          </a:p>
        </p:txBody>
      </p:sp>
    </p:spTree>
    <p:extLst>
      <p:ext uri="{BB962C8B-B14F-4D97-AF65-F5344CB8AC3E}">
        <p14:creationId xmlns:p14="http://schemas.microsoft.com/office/powerpoint/2010/main" val="3433360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890F00-3D7A-7CEF-2720-CE47F972B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70" y="1054453"/>
            <a:ext cx="12990379" cy="70050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41F2D1-C93F-095D-63F7-D67228787F44}"/>
              </a:ext>
            </a:extLst>
          </p:cNvPr>
          <p:cNvSpPr txBox="1"/>
          <p:nvPr/>
        </p:nvSpPr>
        <p:spPr>
          <a:xfrm>
            <a:off x="648929" y="377558"/>
            <a:ext cx="2844240" cy="5724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120" dirty="0"/>
              <a:t>PAYMENT FORM</a:t>
            </a:r>
          </a:p>
        </p:txBody>
      </p:sp>
    </p:spTree>
    <p:extLst>
      <p:ext uri="{BB962C8B-B14F-4D97-AF65-F5344CB8AC3E}">
        <p14:creationId xmlns:p14="http://schemas.microsoft.com/office/powerpoint/2010/main" val="1933282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A8CF47-293D-81E4-4CEE-01787DFB0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48" y="1297781"/>
            <a:ext cx="12081878" cy="67214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587D5B-EAE2-1F37-FFA1-C548D1D860F1}"/>
              </a:ext>
            </a:extLst>
          </p:cNvPr>
          <p:cNvSpPr txBox="1"/>
          <p:nvPr/>
        </p:nvSpPr>
        <p:spPr>
          <a:xfrm>
            <a:off x="471949" y="566338"/>
            <a:ext cx="3997441" cy="5724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120" dirty="0"/>
              <a:t>Payment scanning page</a:t>
            </a:r>
          </a:p>
        </p:txBody>
      </p:sp>
    </p:spTree>
    <p:extLst>
      <p:ext uri="{BB962C8B-B14F-4D97-AF65-F5344CB8AC3E}">
        <p14:creationId xmlns:p14="http://schemas.microsoft.com/office/powerpoint/2010/main" val="8909488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B668B98-6B15-0CD1-466E-DC47DE05F0B7}"/>
              </a:ext>
            </a:extLst>
          </p:cNvPr>
          <p:cNvSpPr txBox="1"/>
          <p:nvPr/>
        </p:nvSpPr>
        <p:spPr>
          <a:xfrm>
            <a:off x="672528" y="589937"/>
            <a:ext cx="10300273" cy="35271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32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Contact Page</a:t>
            </a:r>
          </a:p>
          <a:p>
            <a:pPr>
              <a:buNone/>
            </a:pPr>
            <a:endParaRPr lang="en-US" sz="432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None/>
            </a:pPr>
            <a:endParaRPr lang="en-US" sz="432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Google Maps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Contact form (if implemented)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Phone and email support listed</a:t>
            </a:r>
          </a:p>
        </p:txBody>
      </p:sp>
    </p:spTree>
    <p:extLst>
      <p:ext uri="{BB962C8B-B14F-4D97-AF65-F5344CB8AC3E}">
        <p14:creationId xmlns:p14="http://schemas.microsoft.com/office/powerpoint/2010/main" val="2876827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7449" y="430173"/>
            <a:ext cx="4528185" cy="488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Presentation Overview</a:t>
            </a:r>
            <a:endParaRPr lang="en-US" sz="3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49" y="1231821"/>
            <a:ext cx="782122" cy="9385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64124" y="1388150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Problem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1564124" y="1726287"/>
            <a:ext cx="12518827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Inefficient and fragmented donation processes for charities.</a:t>
            </a: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449" y="2170390"/>
            <a:ext cx="782122" cy="9385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64124" y="2326719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Our Solution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1564124" y="2664857"/>
            <a:ext cx="12518827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Charity Jet: A centralized, user-friendly platform.</a:t>
            </a:r>
            <a:endParaRPr lang="en-US" sz="12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449" y="3108960"/>
            <a:ext cx="782122" cy="93857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64124" y="3265289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Tech Stack</a:t>
            </a:r>
            <a:endParaRPr lang="en-US" sz="1500" dirty="0"/>
          </a:p>
        </p:txBody>
      </p:sp>
      <p:sp>
        <p:nvSpPr>
          <p:cNvPr id="11" name="Text 6"/>
          <p:cNvSpPr/>
          <p:nvPr/>
        </p:nvSpPr>
        <p:spPr>
          <a:xfrm>
            <a:off x="1564124" y="3603427"/>
            <a:ext cx="12518827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HTML, CSS, JavaScript frameworks.</a:t>
            </a:r>
            <a:endParaRPr lang="en-US" sz="12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449" y="4047530"/>
            <a:ext cx="782122" cy="93857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564124" y="4203859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Key Features</a:t>
            </a:r>
            <a:endParaRPr lang="en-US" sz="1500" dirty="0"/>
          </a:p>
        </p:txBody>
      </p:sp>
      <p:sp>
        <p:nvSpPr>
          <p:cNvPr id="14" name="Text 8"/>
          <p:cNvSpPr/>
          <p:nvPr/>
        </p:nvSpPr>
        <p:spPr>
          <a:xfrm>
            <a:off x="1564124" y="4541996"/>
            <a:ext cx="12518827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Donation tracking, secure payments, user accounts.</a:t>
            </a:r>
            <a:endParaRPr lang="en-US" sz="12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449" y="4986099"/>
            <a:ext cx="782122" cy="93857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564124" y="5142428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Impact</a:t>
            </a:r>
            <a:endParaRPr lang="en-US" sz="1500" dirty="0"/>
          </a:p>
        </p:txBody>
      </p:sp>
      <p:sp>
        <p:nvSpPr>
          <p:cNvPr id="17" name="Text 10"/>
          <p:cNvSpPr/>
          <p:nvPr/>
        </p:nvSpPr>
        <p:spPr>
          <a:xfrm>
            <a:off x="1564124" y="5480566"/>
            <a:ext cx="12518827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Increased donation efficiency and transparency.</a:t>
            </a:r>
            <a:endParaRPr lang="en-US" sz="120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449" y="5924669"/>
            <a:ext cx="782122" cy="938570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564124" y="6080998"/>
            <a:ext cx="2019419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Future Development</a:t>
            </a:r>
            <a:endParaRPr lang="en-US" sz="1500" dirty="0"/>
          </a:p>
        </p:txBody>
      </p:sp>
      <p:sp>
        <p:nvSpPr>
          <p:cNvPr id="20" name="Text 12"/>
          <p:cNvSpPr/>
          <p:nvPr/>
        </p:nvSpPr>
        <p:spPr>
          <a:xfrm>
            <a:off x="1564124" y="6419136"/>
            <a:ext cx="12518827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Planned enhancements and scalability.</a:t>
            </a:r>
            <a:endParaRPr lang="en-US" sz="1200" dirty="0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7449" y="6863239"/>
            <a:ext cx="782122" cy="938570"/>
          </a:xfrm>
          <a:prstGeom prst="rect">
            <a:avLst/>
          </a:prstGeom>
        </p:spPr>
      </p:pic>
      <p:sp>
        <p:nvSpPr>
          <p:cNvPr id="22" name="Text 13"/>
          <p:cNvSpPr/>
          <p:nvPr/>
        </p:nvSpPr>
        <p:spPr>
          <a:xfrm>
            <a:off x="1564124" y="7019568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 Semi Bold" pitchFamily="34" charset="0"/>
              </a:rPr>
              <a:t>TECHNOLOGIS USED</a:t>
            </a:r>
            <a:endParaRPr lang="en-US" sz="1500" dirty="0"/>
          </a:p>
        </p:txBody>
      </p:sp>
      <p:sp>
        <p:nvSpPr>
          <p:cNvPr id="23" name="Text 14"/>
          <p:cNvSpPr/>
          <p:nvPr/>
        </p:nvSpPr>
        <p:spPr>
          <a:xfrm>
            <a:off x="1564124" y="7357705"/>
            <a:ext cx="12518827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AS THE HTML, CSS AND JAVASCRIPT.</a:t>
            </a:r>
            <a:endParaRPr lang="en-US" sz="1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61C7C0-82AF-35D9-FAF3-4B0AB4DF2745}"/>
              </a:ext>
            </a:extLst>
          </p:cNvPr>
          <p:cNvSpPr txBox="1"/>
          <p:nvPr/>
        </p:nvSpPr>
        <p:spPr>
          <a:xfrm>
            <a:off x="330364" y="401155"/>
            <a:ext cx="2513701" cy="5724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120" dirty="0"/>
              <a:t>About us page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EA66C9-10D9-D2C1-4833-F547B5193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81" y="1193459"/>
            <a:ext cx="13474127" cy="6634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512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31CFC70-C645-2576-440B-DDE552D5ED7D}"/>
              </a:ext>
            </a:extLst>
          </p:cNvPr>
          <p:cNvSpPr txBox="1"/>
          <p:nvPr/>
        </p:nvSpPr>
        <p:spPr>
          <a:xfrm>
            <a:off x="814111" y="825910"/>
            <a:ext cx="10158689" cy="35271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32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Thank You Page</a:t>
            </a:r>
          </a:p>
          <a:p>
            <a:pPr>
              <a:buNone/>
            </a:pPr>
            <a:endParaRPr lang="en-US" sz="432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None/>
            </a:pPr>
            <a:endParaRPr lang="en-US" sz="432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Acknowledgement message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Encourages continued engagement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“Back to Home” redirection</a:t>
            </a:r>
          </a:p>
        </p:txBody>
      </p:sp>
    </p:spTree>
    <p:extLst>
      <p:ext uri="{BB962C8B-B14F-4D97-AF65-F5344CB8AC3E}">
        <p14:creationId xmlns:p14="http://schemas.microsoft.com/office/powerpoint/2010/main" val="3951455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86DE365C-B24A-01FC-0D42-06C8F8807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896" y="1015195"/>
            <a:ext cx="9012467" cy="4653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09728" tIns="54864" rIns="109728" bIns="54864" numCol="1" anchor="ctr" anchorCtr="0" compatLnSpc="1">
            <a:prstTxWarp prst="textNoShape">
              <a:avLst/>
            </a:prstTxWarp>
            <a:spAutoFit/>
          </a:bodyPr>
          <a:lstStyle/>
          <a:p>
            <a:pPr defTabSz="109728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32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API &amp; Payment Integration</a:t>
            </a:r>
          </a:p>
          <a:p>
            <a:pPr defTabSz="109728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432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</a:endParaRPr>
          </a:p>
          <a:p>
            <a:pPr defTabSz="109728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312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Razorpay</a:t>
            </a:r>
            <a:r>
              <a:rPr lang="en-US" altLang="en-US" sz="3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 API Key: </a:t>
            </a:r>
            <a:r>
              <a:rPr lang="en-US" altLang="en-US" sz="3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 Unicode MS"/>
              </a:rPr>
              <a:t>rzp_test_qsWJIMAXJe3Eul</a:t>
            </a:r>
            <a:endParaRPr lang="en-US" altLang="en-US" sz="312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109728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3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Ensures secure and reliable transaction handling</a:t>
            </a:r>
          </a:p>
          <a:p>
            <a:pPr defTabSz="109728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3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Payment flow:</a:t>
            </a:r>
          </a:p>
          <a:p>
            <a:pPr marL="548640" lvl="1" defTabSz="1097280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sz="3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User clicks "Donate Now"</a:t>
            </a:r>
          </a:p>
          <a:p>
            <a:pPr marL="548640" lvl="1" defTabSz="1097280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2"/>
            </a:pPr>
            <a:r>
              <a:rPr lang="en-US" altLang="en-US" sz="3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Redirects to </a:t>
            </a:r>
            <a:r>
              <a:rPr lang="en-US" altLang="en-US" sz="312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Razorpay</a:t>
            </a:r>
            <a:endParaRPr lang="en-US" altLang="en-US" sz="3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</a:endParaRPr>
          </a:p>
          <a:p>
            <a:pPr marL="548640" lvl="1" defTabSz="1097280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3"/>
            </a:pPr>
            <a:r>
              <a:rPr lang="en-US" altLang="en-US" sz="3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Post-payment → Thank You page</a:t>
            </a:r>
          </a:p>
          <a:p>
            <a:pPr defTabSz="109728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16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130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57AC791-14A2-2929-9CA2-D43C833E3F90}"/>
              </a:ext>
            </a:extLst>
          </p:cNvPr>
          <p:cNvSpPr txBox="1"/>
          <p:nvPr/>
        </p:nvSpPr>
        <p:spPr>
          <a:xfrm>
            <a:off x="625332" y="743319"/>
            <a:ext cx="1034746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32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Challenges Faced</a:t>
            </a:r>
          </a:p>
          <a:p>
            <a:pPr>
              <a:buNone/>
            </a:pPr>
            <a:endParaRPr lang="en-US" sz="432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Integration of </a:t>
            </a:r>
            <a:r>
              <a:rPr lang="en-US" sz="312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Razorpay</a:t>
            </a: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with frontend-only setup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Styling cross-browser compatibility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Mobile responsiveness and layout optimization</a:t>
            </a:r>
          </a:p>
        </p:txBody>
      </p:sp>
    </p:spTree>
    <p:extLst>
      <p:ext uri="{BB962C8B-B14F-4D97-AF65-F5344CB8AC3E}">
        <p14:creationId xmlns:p14="http://schemas.microsoft.com/office/powerpoint/2010/main" val="3298423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5990" y="417552"/>
            <a:ext cx="3783092" cy="472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Impact and Results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6015990" y="1192887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&lt;1%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9112568" y="1881307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Transaction Fees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015990" y="2208490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Reduced significantly compared to industry average.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6015990" y="2980015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High</a:t>
            </a:r>
            <a:endParaRPr lang="en-US" sz="3900" dirty="0"/>
          </a:p>
        </p:txBody>
      </p:sp>
      <p:sp>
        <p:nvSpPr>
          <p:cNvPr id="8" name="Text 5"/>
          <p:cNvSpPr/>
          <p:nvPr/>
        </p:nvSpPr>
        <p:spPr>
          <a:xfrm>
            <a:off x="9112568" y="3668435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Conversion Rates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015990" y="3995618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Streamlined process drives higher donor completion.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6015990" y="4767143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100%</a:t>
            </a:r>
            <a:endParaRPr lang="en-US" sz="3900" dirty="0"/>
          </a:p>
        </p:txBody>
      </p:sp>
      <p:sp>
        <p:nvSpPr>
          <p:cNvPr id="11" name="Text 8"/>
          <p:cNvSpPr/>
          <p:nvPr/>
        </p:nvSpPr>
        <p:spPr>
          <a:xfrm>
            <a:off x="9112568" y="5455563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Transparency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015990" y="5782747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Donors can track fund allocation easily.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6015990" y="6554272"/>
            <a:ext cx="8084820" cy="499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Positive</a:t>
            </a:r>
            <a:endParaRPr lang="en-US" sz="3900" dirty="0"/>
          </a:p>
        </p:txBody>
      </p:sp>
      <p:sp>
        <p:nvSpPr>
          <p:cNvPr id="14" name="Text 11"/>
          <p:cNvSpPr/>
          <p:nvPr/>
        </p:nvSpPr>
        <p:spPr>
          <a:xfrm>
            <a:off x="9112568" y="7242691"/>
            <a:ext cx="1891546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User Feedback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015990" y="7569875"/>
            <a:ext cx="8084820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Platform lauded for ease of use and functionality.</a:t>
            </a:r>
            <a:endParaRPr lang="en-US" sz="115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328" y="565904"/>
            <a:ext cx="7703344" cy="12863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Future Development &amp; Scalability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951786" y="2160865"/>
            <a:ext cx="22860" cy="4615220"/>
          </a:xfrm>
          <a:prstGeom prst="roundRect">
            <a:avLst>
              <a:gd name="adj" fmla="val 135048"/>
            </a:avLst>
          </a:prstGeom>
          <a:solidFill>
            <a:srgbClr val="D6D0D0"/>
          </a:solidFill>
          <a:ln/>
        </p:spPr>
      </p:sp>
      <p:sp>
        <p:nvSpPr>
          <p:cNvPr id="5" name="Shape 2"/>
          <p:cNvSpPr/>
          <p:nvPr/>
        </p:nvSpPr>
        <p:spPr>
          <a:xfrm>
            <a:off x="1160443" y="2380893"/>
            <a:ext cx="617339" cy="22860"/>
          </a:xfrm>
          <a:prstGeom prst="roundRect">
            <a:avLst>
              <a:gd name="adj" fmla="val 135048"/>
            </a:avLst>
          </a:prstGeom>
          <a:solidFill>
            <a:srgbClr val="D6D0D0"/>
          </a:solidFill>
          <a:ln/>
        </p:spPr>
      </p:sp>
      <p:sp>
        <p:nvSpPr>
          <p:cNvPr id="6" name="Shape 3"/>
          <p:cNvSpPr/>
          <p:nvPr/>
        </p:nvSpPr>
        <p:spPr>
          <a:xfrm>
            <a:off x="720269" y="2160865"/>
            <a:ext cx="463034" cy="463034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7" name="Text 4"/>
          <p:cNvSpPr/>
          <p:nvPr/>
        </p:nvSpPr>
        <p:spPr>
          <a:xfrm>
            <a:off x="797421" y="2199382"/>
            <a:ext cx="308610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1980843" y="2231588"/>
            <a:ext cx="317003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Social Media Integration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980843" y="2676644"/>
            <a:ext cx="644282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Broader reach and campaign sharing.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60443" y="3637598"/>
            <a:ext cx="617339" cy="22860"/>
          </a:xfrm>
          <a:prstGeom prst="roundRect">
            <a:avLst>
              <a:gd name="adj" fmla="val 135048"/>
            </a:avLst>
          </a:prstGeom>
          <a:solidFill>
            <a:srgbClr val="D6D0D0"/>
          </a:solidFill>
          <a:ln/>
        </p:spPr>
      </p:sp>
      <p:sp>
        <p:nvSpPr>
          <p:cNvPr id="11" name="Shape 8"/>
          <p:cNvSpPr/>
          <p:nvPr/>
        </p:nvSpPr>
        <p:spPr>
          <a:xfrm>
            <a:off x="720269" y="3417570"/>
            <a:ext cx="463034" cy="463034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12" name="Text 9"/>
          <p:cNvSpPr/>
          <p:nvPr/>
        </p:nvSpPr>
        <p:spPr>
          <a:xfrm>
            <a:off x="797421" y="3456087"/>
            <a:ext cx="308610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1980843" y="3488293"/>
            <a:ext cx="2695218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Recurring Donations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1980843" y="3933349"/>
            <a:ext cx="644282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Automated contributions for sustained support.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60443" y="4894302"/>
            <a:ext cx="617339" cy="22860"/>
          </a:xfrm>
          <a:prstGeom prst="roundRect">
            <a:avLst>
              <a:gd name="adj" fmla="val 135048"/>
            </a:avLst>
          </a:prstGeom>
          <a:solidFill>
            <a:srgbClr val="D6D0D0"/>
          </a:solidFill>
          <a:ln/>
        </p:spPr>
      </p:sp>
      <p:sp>
        <p:nvSpPr>
          <p:cNvPr id="16" name="Shape 13"/>
          <p:cNvSpPr/>
          <p:nvPr/>
        </p:nvSpPr>
        <p:spPr>
          <a:xfrm>
            <a:off x="720269" y="4674275"/>
            <a:ext cx="463034" cy="463034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17" name="Text 14"/>
          <p:cNvSpPr/>
          <p:nvPr/>
        </p:nvSpPr>
        <p:spPr>
          <a:xfrm>
            <a:off x="797421" y="4712791"/>
            <a:ext cx="308610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1980843" y="4744998"/>
            <a:ext cx="3264098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Mobile App Development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1980843" y="5190053"/>
            <a:ext cx="644282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Native iOS and Android applications.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160443" y="6151007"/>
            <a:ext cx="617339" cy="22860"/>
          </a:xfrm>
          <a:prstGeom prst="roundRect">
            <a:avLst>
              <a:gd name="adj" fmla="val 135048"/>
            </a:avLst>
          </a:prstGeom>
          <a:solidFill>
            <a:srgbClr val="D6D0D0"/>
          </a:solidFill>
          <a:ln/>
        </p:spPr>
      </p:sp>
      <p:sp>
        <p:nvSpPr>
          <p:cNvPr id="21" name="Shape 18"/>
          <p:cNvSpPr/>
          <p:nvPr/>
        </p:nvSpPr>
        <p:spPr>
          <a:xfrm>
            <a:off x="720269" y="5930979"/>
            <a:ext cx="463034" cy="463034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22" name="Text 19"/>
          <p:cNvSpPr/>
          <p:nvPr/>
        </p:nvSpPr>
        <p:spPr>
          <a:xfrm>
            <a:off x="797421" y="5969496"/>
            <a:ext cx="308610" cy="385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1980843" y="6001703"/>
            <a:ext cx="2847261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AI Recommendations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1980843" y="6446758"/>
            <a:ext cx="6442829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Personalized donation suggestions.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720328" y="7007543"/>
            <a:ext cx="7703344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The platform is designed to scale, supported by cloud infrastructure for reliability. Our long-term vision is to be the leading global donation platform.</a:t>
            </a:r>
            <a:endParaRPr lang="en-US" sz="1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7689"/>
            <a:ext cx="97457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Conclusion &amp; Acknowledgements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Charity Jet</a:t>
            </a: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offers a streamlined, transparent, and efficient donation solution.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Key Accomplishments:</a:t>
            </a: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Successfully built and deployed a functional platform.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Learnings:</a:t>
            </a: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Gained valuable experience in web development and payment processing.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Acknowledgements:</a:t>
            </a: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 Thank you to my mentors and supervisors for their guidance.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Q&amp;A</a:t>
            </a:r>
            <a:endParaRPr lang="en-US" sz="175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9941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THANK YOU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0382" y="4207788"/>
            <a:ext cx="1448872" cy="907256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705" y="4207788"/>
            <a:ext cx="1448872" cy="907256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1028" y="4207788"/>
            <a:ext cx="1448872" cy="9072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Off-page Connector 2">
            <a:extLst>
              <a:ext uri="{FF2B5EF4-FFF2-40B4-BE49-F238E27FC236}">
                <a16:creationId xmlns:a16="http://schemas.microsoft.com/office/drawing/2014/main" id="{9C8B0256-03A0-B11A-EC4A-2E55C84B3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0224" y="747132"/>
            <a:ext cx="970156" cy="970156"/>
          </a:xfrm>
          <a:prstGeom prst="flowChartOffpageConnector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</a:t>
            </a:r>
          </a:p>
        </p:txBody>
      </p:sp>
      <p:sp>
        <p:nvSpPr>
          <p:cNvPr id="4" name="Flowchart: Off-page Connector 3">
            <a:extLst>
              <a:ext uri="{FF2B5EF4-FFF2-40B4-BE49-F238E27FC236}">
                <a16:creationId xmlns:a16="http://schemas.microsoft.com/office/drawing/2014/main" id="{10BAC2DC-7C55-39C8-BFF6-246359C77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0224" y="2003502"/>
            <a:ext cx="970156" cy="970156"/>
          </a:xfrm>
          <a:prstGeom prst="flowChartOffpageConnector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</a:t>
            </a:r>
          </a:p>
        </p:txBody>
      </p:sp>
      <p:sp>
        <p:nvSpPr>
          <p:cNvPr id="5" name="Flowchart: Off-page Connector 4">
            <a:extLst>
              <a:ext uri="{FF2B5EF4-FFF2-40B4-BE49-F238E27FC236}">
                <a16:creationId xmlns:a16="http://schemas.microsoft.com/office/drawing/2014/main" id="{60260301-82A8-47B0-3259-316AD274E7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0224" y="3508917"/>
            <a:ext cx="970156" cy="970156"/>
          </a:xfrm>
          <a:prstGeom prst="flowChartOffpageConnector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26</a:t>
            </a:r>
          </a:p>
        </p:txBody>
      </p:sp>
      <p:sp>
        <p:nvSpPr>
          <p:cNvPr id="6" name="Flowchart: Off-page Connector 5">
            <a:extLst>
              <a:ext uri="{FF2B5EF4-FFF2-40B4-BE49-F238E27FC236}">
                <a16:creationId xmlns:a16="http://schemas.microsoft.com/office/drawing/2014/main" id="{66FA9B74-AA95-1206-C5FC-BF0365FADA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80224" y="4770865"/>
            <a:ext cx="970156" cy="970156"/>
          </a:xfrm>
          <a:prstGeom prst="flowChartOffpageConnector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bg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27</a:t>
            </a:r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9B57392E-9C64-0E68-4258-BD8F75EC7829}"/>
              </a:ext>
            </a:extLst>
          </p:cNvPr>
          <p:cNvSpPr/>
          <p:nvPr/>
        </p:nvSpPr>
        <p:spPr>
          <a:xfrm>
            <a:off x="1854055" y="747132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Website page’s overview</a:t>
            </a:r>
            <a:endParaRPr lang="en-US" sz="1500" dirty="0"/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02E24445-6801-FCA3-59B8-18531506E859}"/>
              </a:ext>
            </a:extLst>
          </p:cNvPr>
          <p:cNvSpPr/>
          <p:nvPr/>
        </p:nvSpPr>
        <p:spPr>
          <a:xfrm>
            <a:off x="1854055" y="1129378"/>
            <a:ext cx="12518827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Discuss about the pages.</a:t>
            </a:r>
            <a:endParaRPr lang="en-US" sz="1200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967F1310-6FB1-2A67-2ADE-EAB9FDF9A80E}"/>
              </a:ext>
            </a:extLst>
          </p:cNvPr>
          <p:cNvSpPr/>
          <p:nvPr/>
        </p:nvSpPr>
        <p:spPr>
          <a:xfrm>
            <a:off x="1854054" y="2122106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 Semi Bold" pitchFamily="34" charset="0"/>
              </a:rPr>
              <a:t>Results </a:t>
            </a:r>
            <a:endParaRPr lang="en-US" sz="1500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52D8F2C4-509F-8216-DF85-A33CDA9C5752}"/>
              </a:ext>
            </a:extLst>
          </p:cNvPr>
          <p:cNvSpPr/>
          <p:nvPr/>
        </p:nvSpPr>
        <p:spPr>
          <a:xfrm>
            <a:off x="1854054" y="2502095"/>
            <a:ext cx="12518827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1615C"/>
                </a:solidFill>
                <a:latin typeface="Tomorrow" pitchFamily="34" charset="0"/>
              </a:rPr>
              <a:t>From here it contents all the results</a:t>
            </a:r>
            <a:endParaRPr lang="en-US" sz="1200" dirty="0"/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42443BF1-81EA-3B45-845E-E16E63C5C7EE}"/>
              </a:ext>
            </a:extLst>
          </p:cNvPr>
          <p:cNvSpPr/>
          <p:nvPr/>
        </p:nvSpPr>
        <p:spPr>
          <a:xfrm>
            <a:off x="1854055" y="5019568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 Semi Bold" pitchFamily="34" charset="0"/>
              </a:rPr>
              <a:t>Thank you</a:t>
            </a:r>
            <a:endParaRPr lang="en-US" sz="1500" dirty="0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F564C420-C1FB-0E3F-F55D-608AAC1A340F}"/>
              </a:ext>
            </a:extLst>
          </p:cNvPr>
          <p:cNvSpPr/>
          <p:nvPr/>
        </p:nvSpPr>
        <p:spPr>
          <a:xfrm>
            <a:off x="1854053" y="3646851"/>
            <a:ext cx="1955363" cy="244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 Semi Bold" pitchFamily="34" charset="0"/>
              </a:rPr>
              <a:t>conclusion </a:t>
            </a:r>
            <a:endParaRPr lang="en-US" sz="150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497AB1CA-D027-8E2A-9EC6-7622102A2B64}"/>
              </a:ext>
            </a:extLst>
          </p:cNvPr>
          <p:cNvSpPr/>
          <p:nvPr/>
        </p:nvSpPr>
        <p:spPr>
          <a:xfrm>
            <a:off x="1854055" y="3993995"/>
            <a:ext cx="12518827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61615C"/>
                </a:solidFill>
                <a:latin typeface="Tomorrow" pitchFamily="34" charset="0"/>
              </a:rPr>
              <a:t>The conclusion of the project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75395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990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3669" y="3415427"/>
            <a:ext cx="11941493" cy="699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Problem: Charity Donation Challenges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3669" y="4451033"/>
            <a:ext cx="6419612" cy="1648301"/>
          </a:xfrm>
          <a:prstGeom prst="roundRect">
            <a:avLst>
              <a:gd name="adj" fmla="val 2038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1007507" y="4674870"/>
            <a:ext cx="3115032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High Transaction Fees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07507" y="5158978"/>
            <a:ext cx="5971937" cy="716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Existing platforms take a significant cut, averaging 2-5%.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7119" y="4451033"/>
            <a:ext cx="6419612" cy="1648301"/>
          </a:xfrm>
          <a:prstGeom prst="roundRect">
            <a:avLst>
              <a:gd name="adj" fmla="val 2038"/>
            </a:avLst>
          </a:prstGeom>
          <a:solidFill>
            <a:srgbClr val="F0EAEA"/>
          </a:solidFill>
          <a:ln/>
        </p:spPr>
      </p:sp>
      <p:sp>
        <p:nvSpPr>
          <p:cNvPr id="8" name="Text 5"/>
          <p:cNvSpPr/>
          <p:nvPr/>
        </p:nvSpPr>
        <p:spPr>
          <a:xfrm>
            <a:off x="7650956" y="4674870"/>
            <a:ext cx="3020735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Lack of Transparency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50956" y="5158978"/>
            <a:ext cx="5971937" cy="358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Only 57% of donors trust charities with their funds.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3669" y="6323171"/>
            <a:ext cx="6419612" cy="1290042"/>
          </a:xfrm>
          <a:prstGeom prst="roundRect">
            <a:avLst>
              <a:gd name="adj" fmla="val 2604"/>
            </a:avLst>
          </a:prstGeom>
          <a:solidFill>
            <a:srgbClr val="F0EAEA"/>
          </a:solidFill>
          <a:ln/>
        </p:spPr>
      </p:sp>
      <p:sp>
        <p:nvSpPr>
          <p:cNvPr id="11" name="Text 8"/>
          <p:cNvSpPr/>
          <p:nvPr/>
        </p:nvSpPr>
        <p:spPr>
          <a:xfrm>
            <a:off x="1007507" y="6547009"/>
            <a:ext cx="3048953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Fragmented Systems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07507" y="7031117"/>
            <a:ext cx="5971937" cy="358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63% of nonprofits struggle with technology adoption.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7119" y="6323171"/>
            <a:ext cx="6419612" cy="1290042"/>
          </a:xfrm>
          <a:prstGeom prst="roundRect">
            <a:avLst>
              <a:gd name="adj" fmla="val 2604"/>
            </a:avLst>
          </a:prstGeom>
          <a:solidFill>
            <a:srgbClr val="F0EAEA"/>
          </a:solidFill>
          <a:ln/>
        </p:spPr>
      </p:sp>
      <p:sp>
        <p:nvSpPr>
          <p:cNvPr id="14" name="Text 11"/>
          <p:cNvSpPr/>
          <p:nvPr/>
        </p:nvSpPr>
        <p:spPr>
          <a:xfrm>
            <a:off x="7650956" y="6547009"/>
            <a:ext cx="3490793" cy="349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Difficult User Experience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50956" y="7031117"/>
            <a:ext cx="5971937" cy="3582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Clunky websites lead to 45% average bounce rates.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40919"/>
            <a:ext cx="69892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Charity Jet: Our Solution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898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4632365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4667726"/>
            <a:ext cx="29408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Centralized Platform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5158145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Streamlining donations for charities and donors.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457003" y="45898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2074" y="4632365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194119" y="4667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Secure Processing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194119" y="5158145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Online payments via Stripe API.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9746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6017181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6052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Impact Metrics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30906" y="654296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Detailed charity profiles with transparent data.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7457003" y="59746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42074" y="6017181"/>
            <a:ext cx="340162" cy="42529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194119" y="6052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Responsive Design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8194119" y="654296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Accessible on all devices.</a:t>
            </a:r>
            <a:endParaRPr lang="en-US" sz="1750" dirty="0"/>
          </a:p>
        </p:txBody>
      </p:sp>
      <p:sp>
        <p:nvSpPr>
          <p:cNvPr id="20" name="Text 13"/>
          <p:cNvSpPr/>
          <p:nvPr/>
        </p:nvSpPr>
        <p:spPr>
          <a:xfrm>
            <a:off x="793790" y="71610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Charity Jet utilizes HTML5, CSS3 with Bootstrap, and React for a robust and interactive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3787"/>
            <a:ext cx="10614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Technical Implementation Highlights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49542"/>
            <a:ext cx="33086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Frontend Development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306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Responsive layout using Bootstrap.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0728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Interactive donation forms with real-time validation.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5150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User-friendly interface for accessibility.</a:t>
            </a:r>
            <a:endParaRPr lang="en-US" sz="17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F14E34-D547-33E6-3FA4-916D0B06E221}"/>
              </a:ext>
            </a:extLst>
          </p:cNvPr>
          <p:cNvSpPr txBox="1"/>
          <p:nvPr/>
        </p:nvSpPr>
        <p:spPr>
          <a:xfrm>
            <a:off x="652366" y="4114800"/>
            <a:ext cx="652755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 development involves creating and maintaining websites.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Key technologies: HTML, CSS, and JavaScript.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Each technology serves a distinct purpose in building web pages.</a:t>
            </a:r>
          </a:p>
          <a:p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D2DEA-C803-CD24-D300-A9FCB86C2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1D414C9-2F40-3CD7-D308-4685E6A17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747" y="736084"/>
            <a:ext cx="13136137" cy="186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HTML (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HyperText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Markup Language)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900" b="1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Defines the structure and content of web pages.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Uses elements like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&lt;head&gt;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&lt;body&gt;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&lt;h1&gt;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–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&lt;h6&gt;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&lt;p&gt;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&lt;a&gt;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&lt;</a:t>
            </a:r>
            <a:r>
              <a:rPr kumimoji="0" lang="en-US" altLang="en-US" sz="1900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img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&gt;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&lt;ul&gt;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&lt;li&gt;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 etc.</a:t>
            </a:r>
            <a:endParaRPr kumimoji="0" lang="en-US" altLang="en-US" sz="1900" b="0" i="0" u="none" strike="noStrike" cap="none" normalizeH="0" baseline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Forms the backbone of all web content.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Essential for creating accessible and semantic layouts.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243C89-AD69-5198-8B3C-D365391D4E2E}"/>
              </a:ext>
            </a:extLst>
          </p:cNvPr>
          <p:cNvSpPr txBox="1"/>
          <p:nvPr/>
        </p:nvSpPr>
        <p:spPr>
          <a:xfrm>
            <a:off x="423747" y="3475596"/>
            <a:ext cx="623395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CSS (Cascading Style Sheets)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Controls the visual appearance and layout of HTML elements.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Applies styles such as colors, fonts, spacing, and positioning.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Supports responsive design with media queries.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Utilizes selectors, properties, and values to style elements.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52B6A3-E351-5067-B6E0-EAAFA37FE1E3}"/>
              </a:ext>
            </a:extLst>
          </p:cNvPr>
          <p:cNvSpPr txBox="1"/>
          <p:nvPr/>
        </p:nvSpPr>
        <p:spPr>
          <a:xfrm>
            <a:off x="423747" y="5739190"/>
            <a:ext cx="7212167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JavaScript</a:t>
            </a:r>
          </a:p>
          <a:p>
            <a:endParaRPr lang="en-IN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Adds interactivity and dynamic </a:t>
            </a:r>
            <a:r>
              <a:rPr lang="en-IN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behavior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web pages.</a:t>
            </a:r>
          </a:p>
          <a:p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Handles events like clicks, form submissions, and animations.</a:t>
            </a:r>
          </a:p>
          <a:p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Manipulates the Document Object Model (DOM) in real-time.</a:t>
            </a:r>
          </a:p>
          <a:p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Enables features like form validation, content updates, and API interactions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2760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8FD9AA1D-0C64-24EA-52D6-393785CE6A61}"/>
              </a:ext>
            </a:extLst>
          </p:cNvPr>
          <p:cNvSpPr txBox="1"/>
          <p:nvPr/>
        </p:nvSpPr>
        <p:spPr>
          <a:xfrm>
            <a:off x="780585" y="981307"/>
            <a:ext cx="1019221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Website Pages Overview</a:t>
            </a:r>
          </a:p>
          <a:p>
            <a:pPr>
              <a:buNone/>
            </a:pPr>
            <a:endParaRPr lang="en-US" sz="2400" b="1" dirty="0"/>
          </a:p>
          <a:p>
            <a:pPr>
              <a:buNone/>
            </a:pPr>
            <a:endParaRPr lang="en-US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Home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Introduction and CTA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About Us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Mission, vision, and impact areas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Donate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Donation pitch and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Razorpay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link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Contact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Google Maps integration and support info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Thank You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Confirmation of donation</a:t>
            </a:r>
          </a:p>
        </p:txBody>
      </p:sp>
    </p:spTree>
    <p:extLst>
      <p:ext uri="{BB962C8B-B14F-4D97-AF65-F5344CB8AC3E}">
        <p14:creationId xmlns:p14="http://schemas.microsoft.com/office/powerpoint/2010/main" val="276143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6E7F722-0CEF-BAD7-044B-94C5EDCC3F42}"/>
              </a:ext>
            </a:extLst>
          </p:cNvPr>
          <p:cNvSpPr txBox="1"/>
          <p:nvPr/>
        </p:nvSpPr>
        <p:spPr>
          <a:xfrm>
            <a:off x="837708" y="825910"/>
            <a:ext cx="10135092" cy="35271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320" b="1" dirty="0"/>
              <a:t>Home Page</a:t>
            </a:r>
          </a:p>
          <a:p>
            <a:pPr>
              <a:buNone/>
            </a:pPr>
            <a:endParaRPr lang="en-US" sz="4320" b="1" dirty="0"/>
          </a:p>
          <a:p>
            <a:pPr>
              <a:buNone/>
            </a:pPr>
            <a:endParaRPr lang="en-US" sz="432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/>
              <a:t>Key quote: “Giving is not just about making a donation...”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/>
              <a:t>Strong CTA: “DONATE NOW”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120" dirty="0"/>
              <a:t>Highlights of services provided</a:t>
            </a:r>
          </a:p>
        </p:txBody>
      </p:sp>
    </p:spTree>
    <p:extLst>
      <p:ext uri="{BB962C8B-B14F-4D97-AF65-F5344CB8AC3E}">
        <p14:creationId xmlns:p14="http://schemas.microsoft.com/office/powerpoint/2010/main" val="3110792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851</Words>
  <Application>Microsoft Office PowerPoint</Application>
  <PresentationFormat>Custom</PresentationFormat>
  <Paragraphs>189</Paragraphs>
  <Slides>27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Tomorrow Semi Bold</vt:lpstr>
      <vt:lpstr>Arial Unicode MS</vt:lpstr>
      <vt:lpstr>Times New Roman</vt:lpstr>
      <vt:lpstr>Arial</vt:lpstr>
      <vt:lpstr>Tomorrow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Misba Kounain</cp:lastModifiedBy>
  <cp:revision>2</cp:revision>
  <dcterms:created xsi:type="dcterms:W3CDTF">2025-06-03T14:57:30Z</dcterms:created>
  <dcterms:modified xsi:type="dcterms:W3CDTF">2025-06-03T15:26:07Z</dcterms:modified>
</cp:coreProperties>
</file>